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43"/>
  </p:handoutMasterIdLst>
  <p:sldIdLst>
    <p:sldId id="265" r:id="rId4"/>
    <p:sldId id="266" r:id="rId5"/>
    <p:sldId id="278" r:id="rId6"/>
    <p:sldId id="308" r:id="rId7"/>
    <p:sldId id="309" r:id="rId8"/>
    <p:sldId id="275" r:id="rId9"/>
    <p:sldId id="270" r:id="rId10"/>
    <p:sldId id="279" r:id="rId11"/>
    <p:sldId id="285" r:id="rId12"/>
    <p:sldId id="310" r:id="rId13"/>
    <p:sldId id="311" r:id="rId14"/>
    <p:sldId id="283" r:id="rId15"/>
    <p:sldId id="282" r:id="rId16"/>
    <p:sldId id="281" r:id="rId17"/>
    <p:sldId id="280" r:id="rId18"/>
    <p:sldId id="292" r:id="rId19"/>
    <p:sldId id="291" r:id="rId20"/>
    <p:sldId id="290" r:id="rId21"/>
    <p:sldId id="299" r:id="rId22"/>
    <p:sldId id="294" r:id="rId23"/>
    <p:sldId id="293" r:id="rId24"/>
    <p:sldId id="298" r:id="rId25"/>
    <p:sldId id="312" r:id="rId26"/>
    <p:sldId id="313" r:id="rId27"/>
    <p:sldId id="297" r:id="rId28"/>
    <p:sldId id="296" r:id="rId29"/>
    <p:sldId id="289" r:id="rId30"/>
    <p:sldId id="287" r:id="rId31"/>
    <p:sldId id="288" r:id="rId32"/>
    <p:sldId id="286" r:id="rId33"/>
    <p:sldId id="300" r:id="rId34"/>
    <p:sldId id="302" r:id="rId35"/>
    <p:sldId id="301" r:id="rId36"/>
    <p:sldId id="273" r:id="rId37"/>
    <p:sldId id="306" r:id="rId38"/>
    <p:sldId id="305" r:id="rId39"/>
    <p:sldId id="304" r:id="rId40"/>
    <p:sldId id="303" r:id="rId41"/>
    <p:sldId id="2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8E105-5907-405F-B456-F5A0A8BB9C26}" v="3" dt="2023-02-17T19:27:02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0F8E105-5907-405F-B456-F5A0A8BB9C26}"/>
    <pc:docChg chg="undo custSel modMainMaster">
      <pc:chgData name="Marco Parenzan" userId="a83bbb23f3e251dc" providerId="LiveId" clId="{10F8E105-5907-405F-B456-F5A0A8BB9C26}" dt="2023-02-17T19:27:38.156" v="63" actId="1076"/>
      <pc:docMkLst>
        <pc:docMk/>
      </pc:docMkLst>
      <pc:sldMasterChg chg="addSp modSp mod">
        <pc:chgData name="Marco Parenzan" userId="a83bbb23f3e251dc" providerId="LiveId" clId="{10F8E105-5907-405F-B456-F5A0A8BB9C26}" dt="2023-02-17T19:26:47.806" v="45" actId="1076"/>
        <pc:sldMasterMkLst>
          <pc:docMk/>
          <pc:sldMasterMk cId="3048249942" sldId="2147483662"/>
        </pc:sldMasterMkLst>
        <pc:spChg chg="mod">
          <ac:chgData name="Marco Parenzan" userId="a83bbb23f3e251dc" providerId="LiveId" clId="{10F8E105-5907-405F-B456-F5A0A8BB9C26}" dt="2023-02-17T19:26:30.459" v="41" actId="1076"/>
          <ac:spMkLst>
            <pc:docMk/>
            <pc:sldMasterMk cId="3048249942" sldId="2147483662"/>
            <ac:spMk id="19" creationId="{D9ABE849-7BB5-DC35-9AFB-0B0D449FE613}"/>
          </ac:spMkLst>
        </pc:spChg>
        <pc:picChg chg="add mod">
          <ac:chgData name="Marco Parenzan" userId="a83bbb23f3e251dc" providerId="LiveId" clId="{10F8E105-5907-405F-B456-F5A0A8BB9C26}" dt="2023-02-17T19:26:46.100" v="44" actId="1076"/>
          <ac:picMkLst>
            <pc:docMk/>
            <pc:sldMasterMk cId="3048249942" sldId="2147483662"/>
            <ac:picMk id="4" creationId="{EC8B01A1-F2CC-A9C3-3453-95B1397953CE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8" creationId="{AB7FFD08-68A9-F2AD-D241-0DC611E8A540}"/>
          </ac:picMkLst>
        </pc:picChg>
        <pc:picChg chg="mod">
          <ac:chgData name="Marco Parenzan" userId="a83bbb23f3e251dc" providerId="LiveId" clId="{10F8E105-5907-405F-B456-F5A0A8BB9C26}" dt="2023-02-17T19:26:47.806" v="45" actId="1076"/>
          <ac:picMkLst>
            <pc:docMk/>
            <pc:sldMasterMk cId="3048249942" sldId="2147483662"/>
            <ac:picMk id="10" creationId="{ABBAB6CA-90C0-BD60-BBDC-968DBA2A3008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1" creationId="{BE779F29-1A8D-4E40-986E-265F19D0B0FD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2" creationId="{B9539977-F044-DF12-6809-40340F3FC9B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4" creationId="{54965EBE-9825-B0FA-6646-86E0A5DFAAA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20" creationId="{501848D3-99D4-6E8D-F4CA-95B5FB78B782}"/>
          </ac:picMkLst>
        </pc:picChg>
      </pc:sldMasterChg>
      <pc:sldMasterChg chg="modSldLayout">
        <pc:chgData name="Marco Parenzan" userId="a83bbb23f3e251dc" providerId="LiveId" clId="{10F8E105-5907-405F-B456-F5A0A8BB9C26}" dt="2023-02-17T19:27:38.156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10F8E105-5907-405F-B456-F5A0A8BB9C26}" dt="2023-02-17T19:27:38.156" v="63" actId="1076"/>
          <pc:sldLayoutMkLst>
            <pc:docMk/>
            <pc:sldMasterMk cId="588639137" sldId="2147483672"/>
            <pc:sldLayoutMk cId="1650863424" sldId="2147483670"/>
          </pc:sldLayoutMkLst>
          <pc:picChg chg="add mod">
            <ac:chgData name="Marco Parenzan" userId="a83bbb23f3e251dc" providerId="LiveId" clId="{10F8E105-5907-405F-B456-F5A0A8BB9C26}" dt="2023-02-17T19:27:38.156" v="63" actId="1076"/>
            <ac:picMkLst>
              <pc:docMk/>
              <pc:sldMasterMk cId="588639137" sldId="2147483672"/>
              <pc:sldLayoutMk cId="1650863424" sldId="2147483670"/>
              <ac:picMk id="5" creationId="{47C9874E-2C48-0F27-BBC1-7F9EBDEE0690}"/>
            </ac:picMkLst>
          </pc:picChg>
          <pc:picChg chg="add del mod">
            <ac:chgData name="Marco Parenzan" userId="a83bbb23f3e251dc" providerId="LiveId" clId="{10F8E105-5907-405F-B456-F5A0A8BB9C26}" dt="2023-02-17T19:27:08.197" v="57" actId="478"/>
            <ac:picMkLst>
              <pc:docMk/>
              <pc:sldMasterMk cId="588639137" sldId="2147483672"/>
              <pc:sldLayoutMk cId="1650863424" sldId="2147483670"/>
              <ac:picMk id="7" creationId="{F565DB7A-5D80-A6AB-9035-1EBB19FF5A92}"/>
            </ac:picMkLst>
          </pc:picChg>
          <pc:picChg chg="mod">
            <ac:chgData name="Marco Parenzan" userId="a83bbb23f3e251dc" providerId="LiveId" clId="{10F8E105-5907-405F-B456-F5A0A8BB9C26}" dt="2023-02-17T19:27:36.728" v="6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Sld modMainMaster">
      <pc:chgData name="Marco Parenzan" userId="a83bbb23f3e251dc" providerId="LiveId" clId="{C735B300-B06A-4C65-99BC-4DCF4DDDF86F}" dt="2023-02-09T20:57:09.545" v="22" actId="1076"/>
      <pc:docMkLst>
        <pc:docMk/>
      </pc:docMkLst>
      <pc:sldChg chg="addSp delSp modSp mod">
        <pc:chgData name="Marco Parenzan" userId="a83bbb23f3e251dc" providerId="LiveId" clId="{C735B300-B06A-4C65-99BC-4DCF4DDDF86F}" dt="2023-02-09T20:56:28.440" v="6" actId="21"/>
        <pc:sldMkLst>
          <pc:docMk/>
          <pc:sldMk cId="3317753286" sldId="266"/>
        </pc:sldMkLst>
        <pc:picChg chg="add del mod">
          <ac:chgData name="Marco Parenzan" userId="a83bbb23f3e251dc" providerId="LiveId" clId="{C735B300-B06A-4C65-99BC-4DCF4DDDF86F}" dt="2023-02-09T20:56:28.440" v="6" actId="21"/>
          <ac:picMkLst>
            <pc:docMk/>
            <pc:sldMk cId="3317753286" sldId="266"/>
            <ac:picMk id="2" creationId="{6B0C17BB-6EAE-FB1D-C6D1-569AA2F1444E}"/>
          </ac:picMkLst>
        </pc:picChg>
      </pc:sldChg>
      <pc:sldMasterChg chg="addSp delSp modSp mod modSldLayout">
        <pc:chgData name="Marco Parenzan" userId="a83bbb23f3e251dc" providerId="LiveId" clId="{C735B300-B06A-4C65-99BC-4DCF4DDDF86F}" dt="2023-02-09T20:56:09.434" v="2"/>
        <pc:sldMasterMkLst>
          <pc:docMk/>
          <pc:sldMasterMk cId="3048249942" sldId="2147483662"/>
        </pc:sldMasterMkLst>
        <pc:spChg chg="del">
          <ac:chgData name="Marco Parenzan" userId="a83bbb23f3e251dc" providerId="LiveId" clId="{C735B300-B06A-4C65-99BC-4DCF4DDDF86F}" dt="2023-02-09T20:56:09.154" v="1" actId="478"/>
          <ac:spMkLst>
            <pc:docMk/>
            <pc:sldMasterMk cId="3048249942" sldId="2147483662"/>
            <ac:spMk id="16" creationId="{B665F82E-16E4-622A-1D28-E0815683F9AE}"/>
          </ac:spMkLst>
        </pc:spChg>
        <pc:spChg chg="add mod">
          <ac:chgData name="Marco Parenzan" userId="a83bbb23f3e251dc" providerId="LiveId" clId="{C735B300-B06A-4C65-99BC-4DCF4DDDF86F}" dt="2023-02-09T20:56:09.434" v="2"/>
          <ac:spMkLst>
            <pc:docMk/>
            <pc:sldMasterMk cId="3048249942" sldId="2147483662"/>
            <ac:spMk id="19" creationId="{D9ABE849-7BB5-DC35-9AFB-0B0D449FE613}"/>
          </ac:spMkLst>
        </pc:sp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4" creationId="{4B09F554-433A-4BF6-E5B3-8001C80DD00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5" creationId="{2AD01DB0-49A5-711B-6437-E6BC9E48E5F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7" creationId="{6596F0BD-2963-5551-554E-EA7A0E0A80E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8" creationId="{AB7FFD08-68A9-F2AD-D241-0DC611E8A540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9" creationId="{A7A93378-50A6-D864-08EB-13E4732474B1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0" creationId="{ABBAB6CA-90C0-BD60-BBDC-968DBA2A300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1" creationId="{BE779F29-1A8D-4E40-986E-265F19D0B0FD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2" creationId="{B9539977-F044-DF12-6809-40340F3FC9B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4" creationId="{54965EBE-9825-B0FA-6646-86E0A5DFAAA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20" creationId="{501848D3-99D4-6E8D-F4CA-95B5FB78B782}"/>
          </ac:picMkLst>
        </pc:picChg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  <pc:sldMasterChg chg="modSldLayout">
        <pc:chgData name="Marco Parenzan" userId="a83bbb23f3e251dc" providerId="LiveId" clId="{C735B300-B06A-4C65-99BC-4DCF4DDDF86F}" dt="2023-02-09T20:57:09.545" v="22" actId="1076"/>
        <pc:sldMasterMkLst>
          <pc:docMk/>
          <pc:sldMasterMk cId="588639137" sldId="2147483672"/>
        </pc:sldMasterMkLst>
        <pc:sldLayoutChg chg="addSp modSp mod">
          <pc:chgData name="Marco Parenzan" userId="a83bbb23f3e251dc" providerId="LiveId" clId="{C735B300-B06A-4C65-99BC-4DCF4DDDF86F}" dt="2023-02-09T20:57:09.545" v="22" actId="1076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C735B300-B06A-4C65-99BC-4DCF4DDDF86F}" dt="2023-02-09T20:57:09.545" v="22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mod">
            <ac:chgData name="Marco Parenzan" userId="a83bbb23f3e251dc" providerId="LiveId" clId="{C735B300-B06A-4C65-99BC-4DCF4DDDF86F}" dt="2023-02-09T20:56:32.830" v="7"/>
            <ac:picMkLst>
              <pc:docMk/>
              <pc:sldMasterMk cId="588639137" sldId="2147483672"/>
              <pc:sldLayoutMk cId="1650863424" sldId="2147483670"/>
              <ac:picMk id="2" creationId="{38CFE7EA-FEBA-1396-F31C-4D371D6168E4}"/>
            </ac:picMkLst>
          </pc:picChg>
          <pc:picChg chg="mod">
            <ac:chgData name="Marco Parenzan" userId="a83bbb23f3e251dc" providerId="LiveId" clId="{C735B300-B06A-4C65-99BC-4DCF4DDDF86F}" dt="2023-02-09T20:57:04.503" v="20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C735B300-B06A-4C65-99BC-4DCF4DDDF86F}" dt="2023-02-09T20:56:51.911" v="15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C735B300-B06A-4C65-99BC-4DCF4DDDF86F}" dt="2023-02-09T20:57:05.857" v="21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C735B300-B06A-4C65-99BC-4DCF4DDDF86F}" dt="2023-02-09T20:57:03.160" v="19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C735B300-B06A-4C65-99BC-4DCF4DDDF86F}" dt="2023-02-09T20:57:09.545" v="2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7737" y="2862768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2680" y="4121321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9186" y="1711315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878" y="490824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604347" y="426170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66794" y="2933361"/>
            <a:ext cx="4969628" cy="68357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96107" y="1430428"/>
            <a:ext cx="4444566" cy="109331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7C9874E-2C48-0F27-BBC1-7F9EBDEE06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28559" y="4815165"/>
            <a:ext cx="1823049" cy="70548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7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404152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B7FFD08-68A9-F2AD-D241-0DC611E8A54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461849" y="6450106"/>
            <a:ext cx="1411404" cy="3288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BBAB6CA-90C0-BD60-BBDC-968DBA2A30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25639" y="6519905"/>
            <a:ext cx="858491" cy="231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79F29-1A8D-4E40-986E-265F19D0B0F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23393" y="6459335"/>
            <a:ext cx="1880339" cy="25864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55594" y="6444098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53872" y="6320615"/>
            <a:ext cx="974271" cy="518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ABE849-7BB5-DC35-9AFB-0B0D449FE613}"/>
              </a:ext>
            </a:extLst>
          </p:cNvPr>
          <p:cNvSpPr txBox="1"/>
          <p:nvPr userDrawn="1"/>
        </p:nvSpPr>
        <p:spPr>
          <a:xfrm>
            <a:off x="10370885" y="6167099"/>
            <a:ext cx="1459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solidFill>
                  <a:srgbClr val="324147"/>
                </a:solidFill>
              </a:rPr>
              <a:t>With the support of: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50657" y="6313325"/>
            <a:ext cx="1817755" cy="447148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C8B01A1-F2CC-A9C3-3453-95B1397953C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69431" y="6437505"/>
            <a:ext cx="914920" cy="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spkNFjhHI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youtube.com/watch?v=_bmYXWCxF_Q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hyperlink" Target="https://www.amazon.it/Data-Mesh-Delivering-Data-driven-Value/dp/1492092398/ref=sr_1_1?adgrpid=138101593870&amp;gclid=Cj0KCQiAofieBhDXARIsAHTTldp7KRqV0UcmK8dwOU_45dkfyHRWROT6mnOOnHTu944yD7ygjM19G1oaArxmEALw_wcB&amp;hvadid=586741366025&amp;hvdev=c&amp;hvlocphy=20536&amp;hvnetw=g&amp;hvqmt=e&amp;hvrand=16000578354417188416&amp;hvtargid=kwd-1419977644244&amp;hydadcr=9076_1766613&amp;keywords=data+mesh+book&amp;qid=1675501266&amp;sr=8-1" TargetMode="External"/><Relationship Id="rId4" Type="http://schemas.openxmlformats.org/officeDocument/2006/relationships/hyperlink" Target="https://martinfowler.com/articles/data-mesh-principles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58.png"/><Relationship Id="rId17" Type="http://schemas.openxmlformats.org/officeDocument/2006/relationships/hyperlink" Target="https://github.com/ace68" TargetMode="External"/><Relationship Id="rId2" Type="http://schemas.openxmlformats.org/officeDocument/2006/relationships/image" Target="../media/image52.jpg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57.png"/><Relationship Id="rId5" Type="http://schemas.openxmlformats.org/officeDocument/2006/relationships/hyperlink" Target="mailto:alberto.acerbis@intre.it" TargetMode="External"/><Relationship Id="rId15" Type="http://schemas.openxmlformats.org/officeDocument/2006/relationships/image" Target="../media/image60.png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DDD anche nei Dati?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Hyper-specialized silos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4121931-C309-C699-9C99-018EFECD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11" y="1823043"/>
            <a:ext cx="4450285" cy="41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Disconnected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CEC8B-1EC9-2994-66E4-35D40E70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850" y="2160896"/>
            <a:ext cx="579932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Domain-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5CD57-116A-6020-5861-FCD542F77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8" r="1" b="1005"/>
          <a:stretch/>
        </p:blipFill>
        <p:spPr>
          <a:xfrm>
            <a:off x="7113606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84ADBC5-067E-28FA-A060-CDD713BE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0709"/>
          <a:stretch/>
        </p:blipFill>
        <p:spPr>
          <a:xfrm>
            <a:off x="1886035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6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171C8B3-28C9-5580-3809-1181B5B751D8}"/>
              </a:ext>
            </a:extLst>
          </p:cNvPr>
          <p:cNvSpPr/>
          <p:nvPr/>
        </p:nvSpPr>
        <p:spPr>
          <a:xfrm>
            <a:off x="246888" y="1901952"/>
            <a:ext cx="5257800" cy="713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Pattern Strategici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7281152-D69F-9ED1-BCEA-E54EC163C738}"/>
              </a:ext>
            </a:extLst>
          </p:cNvPr>
          <p:cNvSpPr/>
          <p:nvPr/>
        </p:nvSpPr>
        <p:spPr>
          <a:xfrm>
            <a:off x="6534914" y="1901952"/>
            <a:ext cx="5257800" cy="713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Pattern Tattici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68FBB47-1890-082C-052E-A1D0313C61DC}"/>
              </a:ext>
            </a:extLst>
          </p:cNvPr>
          <p:cNvSpPr/>
          <p:nvPr/>
        </p:nvSpPr>
        <p:spPr>
          <a:xfrm>
            <a:off x="246888" y="329184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Ubiquitous</a:t>
            </a:r>
            <a:r>
              <a:rPr lang="it-IT" dirty="0"/>
              <a:t> Language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E4E846-B473-22CA-6DEF-01D71CB4DCEF}"/>
              </a:ext>
            </a:extLst>
          </p:cNvPr>
          <p:cNvSpPr/>
          <p:nvPr/>
        </p:nvSpPr>
        <p:spPr>
          <a:xfrm>
            <a:off x="246888" y="3963925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592BB1D-6B04-C9DD-1C9F-132AA3EFD811}"/>
              </a:ext>
            </a:extLst>
          </p:cNvPr>
          <p:cNvSpPr/>
          <p:nvPr/>
        </p:nvSpPr>
        <p:spPr>
          <a:xfrm>
            <a:off x="246888" y="46360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Context</a:t>
            </a:r>
            <a:r>
              <a:rPr lang="it-IT" dirty="0"/>
              <a:t> Mapping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A5DE815-0DA2-DF6C-FED4-602FE88B0B23}"/>
              </a:ext>
            </a:extLst>
          </p:cNvPr>
          <p:cNvSpPr/>
          <p:nvPr/>
        </p:nvSpPr>
        <p:spPr>
          <a:xfrm>
            <a:off x="6534914" y="329184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Entity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CCF0FB2-E180-BCE3-7AEB-B3F94163BE9C}"/>
              </a:ext>
            </a:extLst>
          </p:cNvPr>
          <p:cNvSpPr/>
          <p:nvPr/>
        </p:nvSpPr>
        <p:spPr>
          <a:xfrm>
            <a:off x="6534914" y="3963925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Value Object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DD26EC-A6B7-CCB4-B3D3-EFAE64253923}"/>
              </a:ext>
            </a:extLst>
          </p:cNvPr>
          <p:cNvSpPr/>
          <p:nvPr/>
        </p:nvSpPr>
        <p:spPr>
          <a:xfrm>
            <a:off x="6534914" y="46360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Aggregate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FDE2759-1D25-58AA-B023-1D1865FE8B0A}"/>
              </a:ext>
            </a:extLst>
          </p:cNvPr>
          <p:cNvSpPr/>
          <p:nvPr/>
        </p:nvSpPr>
        <p:spPr>
          <a:xfrm>
            <a:off x="6545584" y="53058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Aggregate Root</a:t>
            </a:r>
          </a:p>
        </p:txBody>
      </p:sp>
    </p:spTree>
    <p:extLst>
      <p:ext uri="{BB962C8B-B14F-4D97-AF65-F5344CB8AC3E}">
        <p14:creationId xmlns:p14="http://schemas.microsoft.com/office/powerpoint/2010/main" val="6107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CQRS + 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35B017-20B7-01D5-D709-4ABB2E81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395554"/>
            <a:ext cx="6780700" cy="211896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ADAD22-C172-C3EC-EFC7-4DFEB463EEDD}"/>
              </a:ext>
            </a:extLst>
          </p:cNvPr>
          <p:cNvSpPr txBox="1"/>
          <p:nvPr/>
        </p:nvSpPr>
        <p:spPr>
          <a:xfrm>
            <a:off x="4792174" y="5330952"/>
            <a:ext cx="668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CQRS and Event Sourcing </a:t>
            </a:r>
            <a:r>
              <a:rPr lang="it-IT" dirty="0" err="1">
                <a:hlinkClick r:id="rId3"/>
              </a:rPr>
              <a:t>Introduction</a:t>
            </a:r>
            <a:r>
              <a:rPr lang="it-IT" dirty="0">
                <a:hlinkClick r:id="rId3"/>
              </a:rPr>
              <a:t> – Greg Young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A37207E-3912-1086-73E6-F36A29F5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74" y="5038320"/>
            <a:ext cx="99830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Zhamak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Dehaghani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6CF99F-3074-C46F-32DC-170DE9F4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27" y="1810723"/>
            <a:ext cx="4243169" cy="4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dimensions of change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13C4E2-9B16-EB72-A501-81777EE1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70658"/>
            <a:ext cx="5296359" cy="11964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281EC4C-0BF3-A578-2E0B-B572402E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311600" cy="10059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9E642A-ACA6-5812-F689-0C055D548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421"/>
            <a:ext cx="5319221" cy="10745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FBD76CC-9DAF-A0FA-9EF0-25200187A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85" y="1853933"/>
            <a:ext cx="5303980" cy="13869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F0EC5CA-3302-BE1E-1523-38C511FEB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0" y="3617107"/>
            <a:ext cx="6572250" cy="16002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C54AC-9352-424A-0BF7-974410EC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50" y="4960108"/>
            <a:ext cx="66103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B836B0-BAD3-A1A4-7CFA-EDE70246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43" y="1713314"/>
            <a:ext cx="4907181" cy="45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Domain-Oriented Ownership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B77A04-54C2-610D-FA5F-51B6A4E3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DAE3D11-B637-8802-212F-7882557F3214}"/>
              </a:ext>
            </a:extLst>
          </p:cNvPr>
          <p:cNvSpPr/>
          <p:nvPr/>
        </p:nvSpPr>
        <p:spPr>
          <a:xfrm>
            <a:off x="4687824" y="1962484"/>
            <a:ext cx="2761488" cy="11612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origin</a:t>
            </a:r>
            <a:r>
              <a:rPr lang="it-IT" dirty="0"/>
              <a:t> of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01C3221-F9E7-245C-D436-D400F3B097A8}"/>
              </a:ext>
            </a:extLst>
          </p:cNvPr>
          <p:cNvSpPr/>
          <p:nvPr/>
        </p:nvSpPr>
        <p:spPr>
          <a:xfrm>
            <a:off x="6877015" y="3513255"/>
            <a:ext cx="2761488" cy="11612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BD14791-E1F4-6184-B982-8D109D12859F}"/>
              </a:ext>
            </a:extLst>
          </p:cNvPr>
          <p:cNvSpPr/>
          <p:nvPr/>
        </p:nvSpPr>
        <p:spPr>
          <a:xfrm>
            <a:off x="8923567" y="1962484"/>
            <a:ext cx="2761488" cy="1161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consumption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10CD32-DD03-8BEE-0A80-75ADEDF7D376}"/>
              </a:ext>
            </a:extLst>
          </p:cNvPr>
          <p:cNvSpPr txBox="1"/>
          <p:nvPr/>
        </p:nvSpPr>
        <p:spPr>
          <a:xfrm>
            <a:off x="4687824" y="5162824"/>
            <a:ext cx="69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Distributed the ownership</a:t>
            </a:r>
          </a:p>
        </p:txBody>
      </p:sp>
    </p:spTree>
    <p:extLst>
      <p:ext uri="{BB962C8B-B14F-4D97-AF65-F5344CB8AC3E}">
        <p14:creationId xmlns:p14="http://schemas.microsoft.com/office/powerpoint/2010/main" val="429184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Domain-</a:t>
            </a:r>
            <a:r>
              <a:rPr lang="it-IT" dirty="0" err="1"/>
              <a:t>Oriented</a:t>
            </a:r>
            <a:r>
              <a:rPr lang="it-IT" dirty="0"/>
              <a:t> Data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04FA29B-469F-D475-91C8-9FD0FACF2D29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Flowing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4E637E-E74C-1B3B-BE23-0E15EAA12A35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Serving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source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866E6F3-A3DC-D709-827C-EABDA039B491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One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96B1F5-946A-6DFA-0647-412CC648BD60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source of truth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9C371E-6F8C-F1C6-E6FA-C9417C27C699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Pipeline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first-class </a:t>
            </a:r>
            <a:r>
              <a:rPr lang="it-IT" dirty="0" err="1">
                <a:solidFill>
                  <a:schemeClr val="tx1"/>
                </a:solidFill>
              </a:rPr>
              <a:t>concern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97CAEF0-3B42-F68D-61C5-3BA6CFD30BF1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Technology-</a:t>
            </a:r>
            <a:r>
              <a:rPr lang="it-IT" dirty="0" err="1">
                <a:solidFill>
                  <a:schemeClr val="tx1"/>
                </a:solidFill>
              </a:rPr>
              <a:t>driven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decomposition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9D0220B-DFAD-B856-E83F-3752DDE2CBA4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Multiple models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D041116-86EB-50E3-EAAE-45A3FF5E2BD5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relevant</a:t>
            </a:r>
            <a:r>
              <a:rPr lang="it-IT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20BCEA-2BD5-1484-A558-72B8C7CD5A89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Domain’s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internal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702EA0E-3AB5-1199-0124-CB2F37F9D774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Domain-</a:t>
            </a:r>
            <a:r>
              <a:rPr lang="it-IT" dirty="0" err="1">
                <a:solidFill>
                  <a:schemeClr val="tx1"/>
                </a:solidFill>
              </a:rPr>
              <a:t>oriented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distribution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E240834-FD2B-ECF1-42E8-2E81025ED549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8C0E1D0-69A4-19B9-D19A-3D3C236DCA8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2C5AEA-8B0D-6F4A-B447-64EEF88214BA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9C3E3D7F-D436-7EC8-DF57-0701012C5753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8D6D775-7056-3672-956E-C3F7B36D422F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7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D0B359-A775-EE11-A0CC-8FFD3070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2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Succesful</a:t>
            </a:r>
            <a:r>
              <a:rPr lang="it-IT" dirty="0"/>
              <a:t> Product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88B6B3-0BE2-B44C-8E6B-81E01B023F02}"/>
              </a:ext>
            </a:extLst>
          </p:cNvPr>
          <p:cNvSpPr txBox="1"/>
          <p:nvPr/>
        </p:nvSpPr>
        <p:spPr>
          <a:xfrm>
            <a:off x="432816" y="4744585"/>
            <a:ext cx="235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Marty </a:t>
            </a:r>
            <a:r>
              <a:rPr lang="it-IT" dirty="0" err="1"/>
              <a:t>Cagan</a:t>
            </a:r>
            <a:r>
              <a:rPr lang="it-IT" dirty="0"/>
              <a:t> «</a:t>
            </a:r>
            <a:r>
              <a:rPr lang="it-IT" dirty="0" err="1"/>
              <a:t>Inspired</a:t>
            </a:r>
            <a:r>
              <a:rPr lang="it-IT" dirty="0"/>
              <a:t>»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2432AAB-06F8-8B38-89D7-C0D528A2701D}"/>
              </a:ext>
            </a:extLst>
          </p:cNvPr>
          <p:cNvSpPr/>
          <p:nvPr/>
        </p:nvSpPr>
        <p:spPr>
          <a:xfrm>
            <a:off x="3493008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Discoverability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79E96EF-9809-7AD2-3D75-3C32400A4838}"/>
              </a:ext>
            </a:extLst>
          </p:cNvPr>
          <p:cNvSpPr/>
          <p:nvPr/>
        </p:nvSpPr>
        <p:spPr>
          <a:xfrm>
            <a:off x="3493008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DFD4B-B537-D153-E7DC-54368F81EBD4}"/>
              </a:ext>
            </a:extLst>
          </p:cNvPr>
          <p:cNvSpPr txBox="1"/>
          <p:nvPr/>
        </p:nvSpPr>
        <p:spPr>
          <a:xfrm>
            <a:off x="3493008" y="4663122"/>
            <a:ext cx="253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Don Norman «The design of </a:t>
            </a:r>
            <a:r>
              <a:rPr lang="it-IT" dirty="0" err="1"/>
              <a:t>every</a:t>
            </a:r>
            <a:r>
              <a:rPr lang="it-IT" dirty="0"/>
              <a:t> day </a:t>
            </a:r>
            <a:r>
              <a:rPr lang="it-IT" dirty="0" err="1"/>
              <a:t>things</a:t>
            </a:r>
            <a:r>
              <a:rPr lang="it-IT" dirty="0"/>
              <a:t>»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0050B5-5C19-BF17-2346-AE70C8739E4E}"/>
              </a:ext>
            </a:extLst>
          </p:cNvPr>
          <p:cNvSpPr/>
          <p:nvPr/>
        </p:nvSpPr>
        <p:spPr>
          <a:xfrm>
            <a:off x="432816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Usable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300E67-9804-57C5-40CE-DD53C02058BE}"/>
              </a:ext>
            </a:extLst>
          </p:cNvPr>
          <p:cNvSpPr/>
          <p:nvPr/>
        </p:nvSpPr>
        <p:spPr>
          <a:xfrm>
            <a:off x="432816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Valuable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3C11094-5995-4B6E-C29C-F2AD72F7E3A9}"/>
              </a:ext>
            </a:extLst>
          </p:cNvPr>
          <p:cNvSpPr/>
          <p:nvPr/>
        </p:nvSpPr>
        <p:spPr>
          <a:xfrm>
            <a:off x="432816" y="3584435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Feasible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E78FD92-0D54-0F43-6A53-7DA576EF895B}"/>
              </a:ext>
            </a:extLst>
          </p:cNvPr>
          <p:cNvSpPr/>
          <p:nvPr/>
        </p:nvSpPr>
        <p:spPr>
          <a:xfrm>
            <a:off x="6553200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Trusthful</a:t>
            </a:r>
            <a:r>
              <a:rPr lang="it-IT" dirty="0"/>
              <a:t> (</a:t>
            </a:r>
            <a:r>
              <a:rPr lang="it-IT" dirty="0" err="1"/>
              <a:t>trustworthy</a:t>
            </a:r>
            <a:r>
              <a:rPr lang="it-IT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EA3ED5-59C1-8206-AC8D-902B91630BCD}"/>
              </a:ext>
            </a:extLst>
          </p:cNvPr>
          <p:cNvSpPr txBox="1"/>
          <p:nvPr/>
        </p:nvSpPr>
        <p:spPr>
          <a:xfrm>
            <a:off x="6553200" y="4652252"/>
            <a:ext cx="23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«A </a:t>
            </a:r>
            <a:r>
              <a:rPr lang="it-IT" dirty="0" err="1"/>
              <a:t>confident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r>
              <a:rPr lang="it-IT" dirty="0"/>
              <a:t> with the </a:t>
            </a:r>
            <a:r>
              <a:rPr lang="it-IT" dirty="0" err="1"/>
              <a:t>unknown</a:t>
            </a:r>
            <a:r>
              <a:rPr lang="it-IT" dirty="0"/>
              <a:t>» Rachel </a:t>
            </a:r>
            <a:r>
              <a:rPr lang="it-IT" dirty="0" err="1"/>
              <a:t>Botsman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E541282-453C-67FF-1808-4DCA22A4FE17}"/>
              </a:ext>
            </a:extLst>
          </p:cNvPr>
          <p:cNvSpPr/>
          <p:nvPr/>
        </p:nvSpPr>
        <p:spPr>
          <a:xfrm>
            <a:off x="9613392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Interoperable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FF35FD9-FACF-4824-1891-A0CED4803C33}"/>
              </a:ext>
            </a:extLst>
          </p:cNvPr>
          <p:cNvSpPr/>
          <p:nvPr/>
        </p:nvSpPr>
        <p:spPr>
          <a:xfrm>
            <a:off x="9613392" y="2852928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Natively</a:t>
            </a:r>
            <a:r>
              <a:rPr lang="it-IT" dirty="0"/>
              <a:t> </a:t>
            </a:r>
            <a:r>
              <a:rPr lang="it-IT" dirty="0" err="1"/>
              <a:t>Accessible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sp>
        <p:nvSpPr>
          <p:cNvPr id="5" name="Esagono 4">
            <a:extLst>
              <a:ext uri="{FF2B5EF4-FFF2-40B4-BE49-F238E27FC236}">
                <a16:creationId xmlns:a16="http://schemas.microsoft.com/office/drawing/2014/main" id="{191DEFD3-BBC0-E0AB-60BF-A902C714D761}"/>
              </a:ext>
            </a:extLst>
          </p:cNvPr>
          <p:cNvSpPr/>
          <p:nvPr/>
        </p:nvSpPr>
        <p:spPr>
          <a:xfrm>
            <a:off x="5916168" y="2770632"/>
            <a:ext cx="3886200" cy="2907792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Doppia parentesi graffa 5">
            <a:extLst>
              <a:ext uri="{FF2B5EF4-FFF2-40B4-BE49-F238E27FC236}">
                <a16:creationId xmlns:a16="http://schemas.microsoft.com/office/drawing/2014/main" id="{A4AB3621-2838-909A-961B-6FF4796A6942}"/>
              </a:ext>
            </a:extLst>
          </p:cNvPr>
          <p:cNvSpPr/>
          <p:nvPr/>
        </p:nvSpPr>
        <p:spPr>
          <a:xfrm>
            <a:off x="7333488" y="1967266"/>
            <a:ext cx="987552" cy="45589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it-IT" dirty="0"/>
              <a:t>Code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1B1C80F5-7426-F635-5652-A6585019EE67}"/>
              </a:ext>
            </a:extLst>
          </p:cNvPr>
          <p:cNvSpPr/>
          <p:nvPr/>
        </p:nvSpPr>
        <p:spPr>
          <a:xfrm>
            <a:off x="10323576" y="4020747"/>
            <a:ext cx="576072" cy="694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63B42B-542E-8770-DAEC-B19B5962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23" y="5034551"/>
            <a:ext cx="960041" cy="65541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C7B219-827D-A9B8-6614-5836022CE238}"/>
              </a:ext>
            </a:extLst>
          </p:cNvPr>
          <p:cNvSpPr txBox="1"/>
          <p:nvPr/>
        </p:nvSpPr>
        <p:spPr>
          <a:xfrm>
            <a:off x="4809823" y="5798855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Infrastructure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DB63CA-0E9F-7E04-3C42-DA8DCD3EDD24}"/>
              </a:ext>
            </a:extLst>
          </p:cNvPr>
          <p:cNvSpPr txBox="1"/>
          <p:nvPr/>
        </p:nvSpPr>
        <p:spPr>
          <a:xfrm>
            <a:off x="10101151" y="4880662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Polyglot</a:t>
            </a:r>
            <a:r>
              <a:rPr lang="it-IT" sz="1400" dirty="0"/>
              <a:t> Data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311C2F3-EF4B-48FE-5AD9-CF18B5CE4363}"/>
              </a:ext>
            </a:extLst>
          </p:cNvPr>
          <p:cNvSpPr/>
          <p:nvPr/>
        </p:nvSpPr>
        <p:spPr>
          <a:xfrm>
            <a:off x="7104145" y="3931920"/>
            <a:ext cx="1466434" cy="694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18D3F3D-2E7E-6661-7DC2-92A3E51230B9}"/>
              </a:ext>
            </a:extLst>
          </p:cNvPr>
          <p:cNvCxnSpPr/>
          <p:nvPr/>
        </p:nvCxnSpPr>
        <p:spPr>
          <a:xfrm flipV="1">
            <a:off x="5660136" y="4368219"/>
            <a:ext cx="1801368" cy="66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D3DAE3-CF85-4427-A0E1-8DDA1B932A78}"/>
              </a:ext>
            </a:extLst>
          </p:cNvPr>
          <p:cNvCxnSpPr/>
          <p:nvPr/>
        </p:nvCxnSpPr>
        <p:spPr>
          <a:xfrm>
            <a:off x="7827264" y="2423160"/>
            <a:ext cx="20196" cy="159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452EFA6-5061-3D9B-C87C-6D4587FA848C}"/>
              </a:ext>
            </a:extLst>
          </p:cNvPr>
          <p:cNvCxnSpPr/>
          <p:nvPr/>
        </p:nvCxnSpPr>
        <p:spPr>
          <a:xfrm flipH="1" flipV="1">
            <a:off x="8147304" y="4368219"/>
            <a:ext cx="2001394" cy="2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65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Product Owner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B942FCF-4842-CF4B-4A57-368C51A7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17" y="1767567"/>
            <a:ext cx="4598132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3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05086-4AE4-76B3-895C-0BE20E62BBE4}"/>
              </a:ext>
            </a:extLst>
          </p:cNvPr>
          <p:cNvSpPr/>
          <p:nvPr/>
        </p:nvSpPr>
        <p:spPr>
          <a:xfrm>
            <a:off x="758952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asset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5B6DBBE-80BE-C8D4-3770-D6428B7990E3}"/>
              </a:ext>
            </a:extLst>
          </p:cNvPr>
          <p:cNvSpPr/>
          <p:nvPr/>
        </p:nvSpPr>
        <p:spPr>
          <a:xfrm>
            <a:off x="7723631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product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85FCC18-1347-1BB4-A50D-BCFA5F3EEB66}"/>
              </a:ext>
            </a:extLst>
          </p:cNvPr>
          <p:cNvSpPr/>
          <p:nvPr/>
        </p:nvSpPr>
        <p:spPr>
          <a:xfrm>
            <a:off x="758952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Byproduct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3DD25EB-50CF-A588-1EA2-F85FEF1A5874}"/>
              </a:ext>
            </a:extLst>
          </p:cNvPr>
          <p:cNvSpPr/>
          <p:nvPr/>
        </p:nvSpPr>
        <p:spPr>
          <a:xfrm>
            <a:off x="758952" y="430987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output of compute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BA8FB06-B21D-4358-2478-7732C2C2B2C5}"/>
              </a:ext>
            </a:extLst>
          </p:cNvPr>
          <p:cNvSpPr/>
          <p:nvPr/>
        </p:nvSpPr>
        <p:spPr>
          <a:xfrm>
            <a:off x="7723631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76EA04A-CEE0-EC58-F02E-6B5DFACE47B3}"/>
              </a:ext>
            </a:extLst>
          </p:cNvPr>
          <p:cNvSpPr/>
          <p:nvPr/>
        </p:nvSpPr>
        <p:spPr>
          <a:xfrm>
            <a:off x="7723631" y="430634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and compute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one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EBA8FCC-D21E-E87D-75BA-2178EC90C551}"/>
              </a:ext>
            </a:extLst>
          </p:cNvPr>
          <p:cNvSpPr/>
          <p:nvPr/>
        </p:nvSpPr>
        <p:spPr>
          <a:xfrm>
            <a:off x="4760978" y="2953512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082B632-59E5-56A5-7891-B5016B2AC3D7}"/>
              </a:ext>
            </a:extLst>
          </p:cNvPr>
          <p:cNvSpPr/>
          <p:nvPr/>
        </p:nvSpPr>
        <p:spPr>
          <a:xfrm>
            <a:off x="4760978" y="376756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796C4BC-B79F-323C-436A-6D8AECC41FCE}"/>
              </a:ext>
            </a:extLst>
          </p:cNvPr>
          <p:cNvSpPr/>
          <p:nvPr/>
        </p:nvSpPr>
        <p:spPr>
          <a:xfrm>
            <a:off x="4821935" y="455347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27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Self-serve Data Platform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62F03D-9631-7082-8F98-03D18162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9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Self-Serve Data Platform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E59F99-B4F5-B06B-A215-9F60F3F7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70" y="1830105"/>
            <a:ext cx="5930010" cy="38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9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Architecture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F50785F-4D87-E3A1-1FCA-4D378DB78DD2}"/>
              </a:ext>
            </a:extLst>
          </p:cNvPr>
          <p:cNvSpPr/>
          <p:nvPr/>
        </p:nvSpPr>
        <p:spPr>
          <a:xfrm>
            <a:off x="5035296" y="4581144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</a:t>
            </a:r>
            <a:r>
              <a:rPr lang="it-IT" dirty="0" err="1"/>
              <a:t>Infrastructure</a:t>
            </a:r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4D9011A-17BA-022F-00F7-E6CC3A408BB8}"/>
              </a:ext>
            </a:extLst>
          </p:cNvPr>
          <p:cNvSpPr/>
          <p:nvPr/>
        </p:nvSpPr>
        <p:spPr>
          <a:xfrm>
            <a:off x="7156704" y="3429000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 Developer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048DAB8-3877-D068-BA52-CB89874E19B1}"/>
              </a:ext>
            </a:extLst>
          </p:cNvPr>
          <p:cNvSpPr/>
          <p:nvPr/>
        </p:nvSpPr>
        <p:spPr>
          <a:xfrm>
            <a:off x="9278112" y="2407485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Mesh Experience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D392E5E-F912-E97B-2D49-C0F950515E1C}"/>
              </a:ext>
            </a:extLst>
          </p:cNvPr>
          <p:cNvCxnSpPr>
            <a:endCxn id="10" idx="3"/>
          </p:cNvCxnSpPr>
          <p:nvPr/>
        </p:nvCxnSpPr>
        <p:spPr>
          <a:xfrm flipV="1">
            <a:off x="6995160" y="4300918"/>
            <a:ext cx="472217" cy="48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19CD878-4E42-232E-46BA-B34F51D6794C}"/>
              </a:ext>
            </a:extLst>
          </p:cNvPr>
          <p:cNvCxnSpPr/>
          <p:nvPr/>
        </p:nvCxnSpPr>
        <p:spPr>
          <a:xfrm flipV="1">
            <a:off x="8862219" y="3121342"/>
            <a:ext cx="472217" cy="48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Mesh vs Others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01C5AB-E0CB-BB60-DE3A-4B300874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9" y="2568657"/>
            <a:ext cx="4130398" cy="10440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3570309-BF33-E14E-F30C-7DA7179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4" y="3621024"/>
            <a:ext cx="4191363" cy="12040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1EC1BC-CFBF-BE2A-3B76-2B97B41D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9" y="5020016"/>
            <a:ext cx="4244708" cy="9144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8E7B0C-AD0C-524C-348F-850E5AB63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34" y="2565894"/>
            <a:ext cx="4153260" cy="10668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7974ED-1D1F-39E5-418C-5782E877C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27" y="3647696"/>
            <a:ext cx="4061812" cy="11507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9757233-965C-54E7-7707-A19A0BC08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7" y="5134326"/>
            <a:ext cx="4130398" cy="8001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11CC1-9081-33B4-0E86-AB59F23122DD}"/>
              </a:ext>
            </a:extLst>
          </p:cNvPr>
          <p:cNvSpPr txBox="1"/>
          <p:nvPr/>
        </p:nvSpPr>
        <p:spPr>
          <a:xfrm>
            <a:off x="1088136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621A46-C337-AC68-ADF8-FC9667D74283}"/>
              </a:ext>
            </a:extLst>
          </p:cNvPr>
          <p:cNvSpPr txBox="1"/>
          <p:nvPr/>
        </p:nvSpPr>
        <p:spPr>
          <a:xfrm>
            <a:off x="6738434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78F4B1-AE96-425B-798C-629523CC9CB1}"/>
              </a:ext>
            </a:extLst>
          </p:cNvPr>
          <p:cNvSpPr txBox="1"/>
          <p:nvPr/>
        </p:nvSpPr>
        <p:spPr>
          <a:xfrm>
            <a:off x="3781223" y="1896546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94F281-FA77-A744-AB6A-132126327B07}"/>
              </a:ext>
            </a:extLst>
          </p:cNvPr>
          <p:cNvSpPr txBox="1"/>
          <p:nvPr/>
        </p:nvSpPr>
        <p:spPr>
          <a:xfrm>
            <a:off x="9613821" y="1898950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35836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we need is Data!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185D98-E2C2-4701-6AC6-8566099A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6" y="1770494"/>
            <a:ext cx="5646844" cy="40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Transformation</a:t>
            </a:r>
            <a:r>
              <a:rPr lang="it-IT" sz="2800" dirty="0"/>
              <a:t> to Self-Serve Data Platform</a:t>
            </a:r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F28BE08-C256-A497-FB58-A40A25C3F712}"/>
              </a:ext>
            </a:extLst>
          </p:cNvPr>
          <p:cNvSpPr/>
          <p:nvPr/>
        </p:nvSpPr>
        <p:spPr>
          <a:xfrm>
            <a:off x="612648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Big </a:t>
            </a:r>
            <a:r>
              <a:rPr lang="it-IT" dirty="0" err="1">
                <a:solidFill>
                  <a:schemeClr val="tx1"/>
                </a:solidFill>
              </a:rPr>
              <a:t>platforms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6594591-DE13-B93E-5C64-4AA3DD931032}"/>
              </a:ext>
            </a:extLst>
          </p:cNvPr>
          <p:cNvSpPr/>
          <p:nvPr/>
        </p:nvSpPr>
        <p:spPr>
          <a:xfrm>
            <a:off x="7577327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Protocols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76C321-956C-40A7-BE84-F0B98261C6B6}"/>
              </a:ext>
            </a:extLst>
          </p:cNvPr>
          <p:cNvSpPr/>
          <p:nvPr/>
        </p:nvSpPr>
        <p:spPr>
          <a:xfrm>
            <a:off x="612648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Specialists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112B62B-06CE-C39B-03B9-E1BA1A8397BB}"/>
              </a:ext>
            </a:extLst>
          </p:cNvPr>
          <p:cNvSpPr/>
          <p:nvPr/>
        </p:nvSpPr>
        <p:spPr>
          <a:xfrm>
            <a:off x="612648" y="388010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Imperative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CBB6C8-3784-7F72-9793-5D3627E179B9}"/>
              </a:ext>
            </a:extLst>
          </p:cNvPr>
          <p:cNvSpPr/>
          <p:nvPr/>
        </p:nvSpPr>
        <p:spPr>
          <a:xfrm>
            <a:off x="612648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Mechanisms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0A72CCB-6DD2-92A4-ED75-16AB0B77063D}"/>
              </a:ext>
            </a:extLst>
          </p:cNvPr>
          <p:cNvSpPr/>
          <p:nvPr/>
        </p:nvSpPr>
        <p:spPr>
          <a:xfrm>
            <a:off x="7577327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Enthusiasts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Generalist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C0CA3F8-5C1D-7646-31D7-19D51AB16686}"/>
              </a:ext>
            </a:extLst>
          </p:cNvPr>
          <p:cNvSpPr/>
          <p:nvPr/>
        </p:nvSpPr>
        <p:spPr>
          <a:xfrm>
            <a:off x="7577327" y="38765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Declarative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1984753-B303-73D4-8177-A54FFC3C835F}"/>
              </a:ext>
            </a:extLst>
          </p:cNvPr>
          <p:cNvSpPr/>
          <p:nvPr/>
        </p:nvSpPr>
        <p:spPr>
          <a:xfrm>
            <a:off x="7577327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Experiences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7E9432-249F-3434-6AC8-FE16D46E39F1}"/>
              </a:ext>
            </a:extLst>
          </p:cNvPr>
          <p:cNvSpPr/>
          <p:nvPr/>
        </p:nvSpPr>
        <p:spPr>
          <a:xfrm>
            <a:off x="4614674" y="252374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19629FC-7A38-42C5-8916-90C00DE71037}"/>
              </a:ext>
            </a:extLst>
          </p:cNvPr>
          <p:cNvSpPr/>
          <p:nvPr/>
        </p:nvSpPr>
        <p:spPr>
          <a:xfrm>
            <a:off x="4614674" y="333779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8579476-F7F2-E146-60EC-ED4115543EDE}"/>
              </a:ext>
            </a:extLst>
          </p:cNvPr>
          <p:cNvSpPr/>
          <p:nvPr/>
        </p:nvSpPr>
        <p:spPr>
          <a:xfrm>
            <a:off x="4675631" y="412370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B702B323-FE9E-C0B1-B659-19D9A59479C4}"/>
              </a:ext>
            </a:extLst>
          </p:cNvPr>
          <p:cNvSpPr/>
          <p:nvPr/>
        </p:nvSpPr>
        <p:spPr>
          <a:xfrm>
            <a:off x="4657348" y="490961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6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Computational Governances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08933E-D6A4-FB59-4ABC-43798DAE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5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</a:t>
            </a:r>
            <a:r>
              <a:rPr lang="it-IT" dirty="0" err="1"/>
              <a:t>Computational</a:t>
            </a:r>
            <a:r>
              <a:rPr lang="it-IT" dirty="0"/>
              <a:t> Governance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0F99F1-666C-07C4-897D-059AD657C3A0}"/>
              </a:ext>
            </a:extLst>
          </p:cNvPr>
          <p:cNvSpPr txBox="1"/>
          <p:nvPr/>
        </p:nvSpPr>
        <p:spPr>
          <a:xfrm>
            <a:off x="411480" y="5485302"/>
            <a:ext cx="1153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centralization</a:t>
            </a:r>
            <a:r>
              <a:rPr lang="it-IT" dirty="0"/>
              <a:t> and </a:t>
            </a:r>
            <a:r>
              <a:rPr lang="it-IT" dirty="0" err="1"/>
              <a:t>decentralization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1B1D421-3A1C-87A5-8D9D-8351DA5242EE}"/>
              </a:ext>
            </a:extLst>
          </p:cNvPr>
          <p:cNvSpPr/>
          <p:nvPr/>
        </p:nvSpPr>
        <p:spPr>
          <a:xfrm>
            <a:off x="411480" y="1967266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Decentralization</a:t>
            </a:r>
            <a:r>
              <a:rPr lang="it-IT" dirty="0">
                <a:solidFill>
                  <a:schemeClr val="tx1"/>
                </a:solidFill>
              </a:rPr>
              <a:t> and domain self-</a:t>
            </a:r>
            <a:r>
              <a:rPr lang="it-IT" dirty="0" err="1">
                <a:solidFill>
                  <a:schemeClr val="tx1"/>
                </a:solidFill>
              </a:rPr>
              <a:t>sovereignty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9C72BBF-854E-E462-5EB1-5320699E8A6F}"/>
              </a:ext>
            </a:extLst>
          </p:cNvPr>
          <p:cNvSpPr/>
          <p:nvPr/>
        </p:nvSpPr>
        <p:spPr>
          <a:xfrm>
            <a:off x="6257544" y="3128554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dirty="0" err="1">
                <a:solidFill>
                  <a:schemeClr val="tx1"/>
                </a:solidFill>
              </a:rPr>
              <a:t>dynamic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topology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71C45EF-4A83-9297-EDEC-41F21CBEC337}"/>
              </a:ext>
            </a:extLst>
          </p:cNvPr>
          <p:cNvSpPr/>
          <p:nvPr/>
        </p:nvSpPr>
        <p:spPr>
          <a:xfrm>
            <a:off x="3334512" y="2547910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Interoperability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through</a:t>
            </a:r>
            <a:r>
              <a:rPr lang="it-IT" dirty="0">
                <a:solidFill>
                  <a:schemeClr val="tx1"/>
                </a:solidFill>
              </a:rPr>
              <a:t> global </a:t>
            </a:r>
            <a:r>
              <a:rPr lang="it-IT" dirty="0" err="1">
                <a:solidFill>
                  <a:schemeClr val="tx1"/>
                </a:solidFill>
              </a:rPr>
              <a:t>standardization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across</a:t>
            </a:r>
            <a:r>
              <a:rPr lang="it-IT" dirty="0">
                <a:solidFill>
                  <a:schemeClr val="tx1"/>
                </a:solidFill>
              </a:rPr>
              <a:t> data products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940DC94-6A33-ED43-79F0-E1D3716125DB}"/>
              </a:ext>
            </a:extLst>
          </p:cNvPr>
          <p:cNvSpPr/>
          <p:nvPr/>
        </p:nvSpPr>
        <p:spPr>
          <a:xfrm>
            <a:off x="9180576" y="3709198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Automatic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exection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and policies by the </a:t>
            </a:r>
            <a:r>
              <a:rPr lang="it-IT" dirty="0" err="1">
                <a:solidFill>
                  <a:schemeClr val="tx1"/>
                </a:solidFill>
              </a:rPr>
              <a:t>platform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Equilibrium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175FE1-C769-4EAE-5715-4172B6F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80" y="1871786"/>
            <a:ext cx="6186340" cy="37736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6339A6-7A05-F4CE-5388-55562B02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80" y="2024186"/>
            <a:ext cx="6186340" cy="37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Computational</a:t>
            </a:r>
            <a:r>
              <a:rPr lang="it-IT" sz="2400" dirty="0"/>
              <a:t> Governance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892EC1C-3360-108C-F7B2-D71C02D88E6B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Centralized</a:t>
            </a:r>
            <a:r>
              <a:rPr lang="it-IT" dirty="0">
                <a:solidFill>
                  <a:schemeClr val="tx1"/>
                </a:solidFill>
              </a:rPr>
              <a:t> team of data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DBE62BB-430D-C814-A347-C21DACF16BA2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Federated</a:t>
            </a:r>
            <a:r>
              <a:rPr lang="it-IT" dirty="0">
                <a:solidFill>
                  <a:schemeClr val="tx1"/>
                </a:solidFill>
              </a:rPr>
              <a:t> team of domain </a:t>
            </a:r>
            <a:r>
              <a:rPr lang="it-IT" dirty="0" err="1">
                <a:solidFill>
                  <a:schemeClr val="tx1"/>
                </a:solidFill>
              </a:rPr>
              <a:t>owners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subject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E73E535-955B-6221-B1A4-7FED4582CA98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DB2955-8F48-7B75-3E02-0AB3DA7A728C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security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A7E55E-1898-D217-272D-A129B1607A8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051E053-79C4-22AE-7733-EEF1CED11306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success </a:t>
            </a: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volume of 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6B4C541-AD3D-1773-169A-FD6D43B377F0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defining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constitues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4EAA09-4B26-0AC2-1397-AF743C15EE32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to </a:t>
            </a:r>
            <a:r>
              <a:rPr lang="it-IT" dirty="0" err="1">
                <a:solidFill>
                  <a:schemeClr val="tx1"/>
                </a:solidFill>
              </a:rPr>
              <a:t>define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aspects</a:t>
            </a:r>
            <a:r>
              <a:rPr lang="it-IT" dirty="0">
                <a:solidFill>
                  <a:schemeClr val="tx1"/>
                </a:solidFill>
              </a:rPr>
              <a:t> of security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7027DA9-494D-48BC-A121-4E83C8AF2124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polysemes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E5AF0DC-EDB8-ABC8-90FF-418CFE241DD2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Measure</a:t>
            </a:r>
            <a:r>
              <a:rPr lang="it-IT" sz="1600" dirty="0">
                <a:solidFill>
                  <a:schemeClr val="tx1"/>
                </a:solidFill>
              </a:rPr>
              <a:t> success 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generated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network </a:t>
            </a:r>
            <a:r>
              <a:rPr lang="it-IT" sz="1600" dirty="0" err="1">
                <a:solidFill>
                  <a:schemeClr val="tx1"/>
                </a:solidFill>
              </a:rPr>
              <a:t>effect</a:t>
            </a:r>
            <a:r>
              <a:rPr lang="it-IT" sz="1600" dirty="0">
                <a:solidFill>
                  <a:schemeClr val="tx1"/>
                </a:solidFill>
              </a:rPr>
              <a:t> of the mesh-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data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5D5FCFD2-8C00-B8D1-CBC5-76438DC023BE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52505C6-5D8B-7E69-7D24-1FF822A94E6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3C1CB0D-DE2C-AB2D-C14B-8BC800BAA75F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9B59EF-F2A5-E175-42F8-1383FD432D98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6B1CAA-3A2F-0998-3C02-82A265CEA11D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Data Mesh?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273F48-383F-55D1-F0DB-00E67F65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6" y="1727982"/>
            <a:ext cx="5802292" cy="39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5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6C749A14-E7FD-B94C-2A3B-519536429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2"/>
          <a:stretch/>
        </p:blipFill>
        <p:spPr>
          <a:xfrm>
            <a:off x="622290" y="1713707"/>
            <a:ext cx="6541007" cy="4502624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000A0467-0249-EBEA-EE5A-2B8BF12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117" y="2221471"/>
            <a:ext cx="3054593" cy="32302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You hear that Mr. Anderson?</a:t>
            </a:r>
            <a:b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That is the sound of inevitability …</a:t>
            </a:r>
          </a:p>
        </p:txBody>
      </p:sp>
    </p:spTree>
    <p:extLst>
      <p:ext uri="{BB962C8B-B14F-4D97-AF65-F5344CB8AC3E}">
        <p14:creationId xmlns:p14="http://schemas.microsoft.com/office/powerpoint/2010/main" val="249988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inflection point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16CDCE-68D2-80AE-8FE7-AC5DDFC8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68" y="1878134"/>
            <a:ext cx="5253652" cy="40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98AC65-5ECF-11FA-2D89-A80D5F675FDD}"/>
              </a:ext>
            </a:extLst>
          </p:cNvPr>
          <p:cNvSpPr txBox="1"/>
          <p:nvPr/>
        </p:nvSpPr>
        <p:spPr>
          <a:xfrm>
            <a:off x="5120640" y="3432058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2"/>
              </a:rPr>
              <a:t>Introduction</a:t>
            </a:r>
            <a:r>
              <a:rPr lang="it-IT" dirty="0">
                <a:hlinkClick r:id="rId2"/>
              </a:rPr>
              <a:t> to Data Mesh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CB8C43-21CA-46D5-7180-D5BA2E89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36" y="3188197"/>
            <a:ext cx="769687" cy="2438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72B59-24FD-0935-90ED-94BA0709DDB0}"/>
              </a:ext>
            </a:extLst>
          </p:cNvPr>
          <p:cNvSpPr txBox="1"/>
          <p:nvPr/>
        </p:nvSpPr>
        <p:spPr>
          <a:xfrm>
            <a:off x="5208236" y="4665226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Data Mesh </a:t>
            </a:r>
            <a:r>
              <a:rPr lang="it-IT" dirty="0" err="1">
                <a:hlinkClick r:id="rId4"/>
              </a:rPr>
              <a:t>Principles</a:t>
            </a:r>
            <a:r>
              <a:rPr lang="it-IT" dirty="0">
                <a:hlinkClick r:id="rId4"/>
              </a:rPr>
              <a:t> and </a:t>
            </a:r>
            <a:r>
              <a:rPr lang="it-IT" dirty="0" err="1">
                <a:hlinkClick r:id="rId4"/>
              </a:rPr>
              <a:t>Logical</a:t>
            </a:r>
            <a:r>
              <a:rPr lang="it-IT" dirty="0">
                <a:hlinkClick r:id="rId4"/>
              </a:rPr>
              <a:t> Architecture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126DAB-5059-63C2-3C6A-36C9B1E336E0}"/>
              </a:ext>
            </a:extLst>
          </p:cNvPr>
          <p:cNvSpPr txBox="1"/>
          <p:nvPr/>
        </p:nvSpPr>
        <p:spPr>
          <a:xfrm>
            <a:off x="5208236" y="4249900"/>
            <a:ext cx="175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Martin Fowler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53ADBE-80B3-F009-D1E6-17B434051ADC}"/>
              </a:ext>
            </a:extLst>
          </p:cNvPr>
          <p:cNvSpPr txBox="1"/>
          <p:nvPr/>
        </p:nvSpPr>
        <p:spPr>
          <a:xfrm>
            <a:off x="5208236" y="2836001"/>
            <a:ext cx="228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Zhamak</a:t>
            </a:r>
            <a:r>
              <a:rPr lang="it-IT" dirty="0"/>
              <a:t> </a:t>
            </a:r>
            <a:r>
              <a:rPr lang="it-IT" dirty="0" err="1"/>
              <a:t>Dehghani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3E7102E-4544-6425-2576-297AF48E35CA}"/>
              </a:ext>
            </a:extLst>
          </p:cNvPr>
          <p:cNvSpPr/>
          <p:nvPr/>
        </p:nvSpPr>
        <p:spPr>
          <a:xfrm>
            <a:off x="1920240" y="2130552"/>
            <a:ext cx="2578608" cy="35478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hlinkClick r:id="rId5"/>
            <a:extLst>
              <a:ext uri="{FF2B5EF4-FFF2-40B4-BE49-F238E27FC236}">
                <a16:creationId xmlns:a16="http://schemas.microsoft.com/office/drawing/2014/main" id="{723348AF-C161-4C5A-378E-D31FEEFD5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688" y="2904551"/>
            <a:ext cx="1422360" cy="18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2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0491F255-8F81-62F6-E536-3605219C00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41" b="3341"/>
          <a:stretch>
            <a:fillRect/>
          </a:stretch>
        </p:blipFill>
        <p:spPr>
          <a:xfrm>
            <a:off x="5923242" y="1733375"/>
            <a:ext cx="1982704" cy="1850233"/>
          </a:xfrm>
        </p:spPr>
      </p:pic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F64FB479-E174-D97D-A8A1-F47D7C86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3811572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C4A607-6D8C-5DC5-9444-61643142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65" y="3437444"/>
            <a:ext cx="392173" cy="334963"/>
          </a:xfrm>
          <a:prstGeom prst="rect">
            <a:avLst/>
          </a:prstGeom>
        </p:spPr>
      </p:pic>
      <p:pic>
        <p:nvPicPr>
          <p:cNvPr id="8" name="Picture 2" descr="GitHub Logomark">
            <a:extLst>
              <a:ext uri="{FF2B5EF4-FFF2-40B4-BE49-F238E27FC236}">
                <a16:creationId xmlns:a16="http://schemas.microsoft.com/office/drawing/2014/main" id="{5FDEFC02-C3B6-F9C3-CB1B-590A6635A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425353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B20573-F5A1-07FE-DED8-60952D84DDC9}"/>
              </a:ext>
            </a:extLst>
          </p:cNvPr>
          <p:cNvSpPr txBox="1"/>
          <p:nvPr/>
        </p:nvSpPr>
        <p:spPr>
          <a:xfrm>
            <a:off x="1391526" y="338818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074F59-0D38-5C45-FBDB-3ECE2366857E}"/>
              </a:ext>
            </a:extLst>
          </p:cNvPr>
          <p:cNvSpPr txBox="1"/>
          <p:nvPr/>
        </p:nvSpPr>
        <p:spPr>
          <a:xfrm>
            <a:off x="1417395" y="3772407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A6B42A-6A0B-D4F5-3AA9-CD01FF716986}"/>
              </a:ext>
            </a:extLst>
          </p:cNvPr>
          <p:cNvSpPr txBox="1"/>
          <p:nvPr/>
        </p:nvSpPr>
        <p:spPr>
          <a:xfrm>
            <a:off x="1417395" y="4237026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EB02F08-BBEF-1AB3-0FC0-B370359D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83" y="384073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62DBE7D-922E-2CDA-A1CE-45D6893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63" y="3840733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0"/>
            <a:extLst>
              <a:ext uri="{FF2B5EF4-FFF2-40B4-BE49-F238E27FC236}">
                <a16:creationId xmlns:a16="http://schemas.microsoft.com/office/drawing/2014/main" id="{B964831F-46A2-EE5F-77A8-830F254C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48" y="4659179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FFDBE620-4B89-6989-AA8F-B09000FAA82B}"/>
              </a:ext>
            </a:extLst>
          </p:cNvPr>
          <p:cNvSpPr/>
          <p:nvPr/>
        </p:nvSpPr>
        <p:spPr>
          <a:xfrm>
            <a:off x="1173233" y="1733375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0D8F14F-DD14-F9FD-3504-2AB448B760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5390" y="2090857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3"/>
            <a:extLst>
              <a:ext uri="{FF2B5EF4-FFF2-40B4-BE49-F238E27FC236}">
                <a16:creationId xmlns:a16="http://schemas.microsoft.com/office/drawing/2014/main" id="{2C15766A-FB79-D96B-2304-88C46B6B3A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0574" y="2292951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AA93A9C0-26B0-1E9A-D7E0-821F96A5C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8776" y="3203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D684FD5-2EA0-21DE-6BA8-9220DEDC20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905" y="5135076"/>
            <a:ext cx="407452" cy="39217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5263D1-A96A-9C38-9EBD-F07F46F65237}"/>
              </a:ext>
            </a:extLst>
          </p:cNvPr>
          <p:cNvSpPr txBox="1"/>
          <p:nvPr/>
        </p:nvSpPr>
        <p:spPr>
          <a:xfrm>
            <a:off x="1391526" y="5128828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" descr="GitHub Logomark">
            <a:extLst>
              <a:ext uri="{FF2B5EF4-FFF2-40B4-BE49-F238E27FC236}">
                <a16:creationId xmlns:a16="http://schemas.microsoft.com/office/drawing/2014/main" id="{AEC1EC04-D5F4-7ADE-7EA2-AC24B43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73" y="46955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EA3C1E5-203C-A56D-525D-AE37D339319F}"/>
              </a:ext>
            </a:extLst>
          </p:cNvPr>
          <p:cNvSpPr txBox="1"/>
          <p:nvPr/>
        </p:nvSpPr>
        <p:spPr>
          <a:xfrm>
            <a:off x="1391526" y="464571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NewVantage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Report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71DC619-10C9-C659-2E7E-6B9EB8CC3925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Have</a:t>
            </a:r>
            <a:r>
              <a:rPr lang="it-IT" dirty="0"/>
              <a:t> a data culture</a:t>
            </a:r>
          </a:p>
          <a:p>
            <a:pPr algn="ctr"/>
            <a:r>
              <a:rPr lang="it-IT" dirty="0"/>
              <a:t>27 %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C9E44D8-D748-2F3B-ED95-F9CD0D7ABFEA}"/>
              </a:ext>
            </a:extLst>
          </p:cNvPr>
          <p:cNvSpPr/>
          <p:nvPr/>
        </p:nvSpPr>
        <p:spPr>
          <a:xfrm>
            <a:off x="5623560" y="287970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Become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endParaRPr lang="it-IT" dirty="0"/>
          </a:p>
          <a:p>
            <a:pPr algn="ctr"/>
            <a:r>
              <a:rPr lang="it-IT" dirty="0"/>
              <a:t>38 %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B68E04-BB75-9092-C38E-BD18777A80B9}"/>
              </a:ext>
            </a:extLst>
          </p:cNvPr>
          <p:cNvSpPr/>
          <p:nvPr/>
        </p:nvSpPr>
        <p:spPr>
          <a:xfrm>
            <a:off x="6841236" y="373858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Competing</a:t>
            </a:r>
            <a:r>
              <a:rPr lang="it-IT" dirty="0"/>
              <a:t> on data</a:t>
            </a:r>
          </a:p>
          <a:p>
            <a:pPr algn="ctr"/>
            <a:r>
              <a:rPr lang="it-IT" dirty="0"/>
              <a:t>45 %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CA444D3-7B52-80D7-8DC7-9FC0DED93ADB}"/>
              </a:ext>
            </a:extLst>
          </p:cNvPr>
          <p:cNvSpPr/>
          <p:nvPr/>
        </p:nvSpPr>
        <p:spPr>
          <a:xfrm>
            <a:off x="8058912" y="459746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Investments &gt; $50</a:t>
            </a:r>
          </a:p>
          <a:p>
            <a:pPr algn="ctr"/>
            <a:r>
              <a:rPr lang="it-IT" dirty="0"/>
              <a:t>65 %</a:t>
            </a:r>
          </a:p>
        </p:txBody>
      </p:sp>
    </p:spTree>
    <p:extLst>
      <p:ext uri="{BB962C8B-B14F-4D97-AF65-F5344CB8AC3E}">
        <p14:creationId xmlns:p14="http://schemas.microsoft.com/office/powerpoint/2010/main" val="238628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2A1F141-DD81-36AF-FFFD-7506434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Failure Symptoms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5EBA6F0-F35C-E4A5-AD0C-78ADF39C6AAD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bootstrap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F46031-39B2-8B01-84B4-03680EDF1E6C}"/>
              </a:ext>
            </a:extLst>
          </p:cNvPr>
          <p:cNvSpPr/>
          <p:nvPr/>
        </p:nvSpPr>
        <p:spPr>
          <a:xfrm>
            <a:off x="5745480" y="287970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sources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586894-71A4-F52C-BF30-33288F0E65A9}"/>
              </a:ext>
            </a:extLst>
          </p:cNvPr>
          <p:cNvSpPr/>
          <p:nvPr/>
        </p:nvSpPr>
        <p:spPr>
          <a:xfrm>
            <a:off x="6963156" y="373858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consumers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950CF5B-BDCF-3D57-AF25-74414366F162}"/>
              </a:ext>
            </a:extLst>
          </p:cNvPr>
          <p:cNvSpPr/>
          <p:nvPr/>
        </p:nvSpPr>
        <p:spPr>
          <a:xfrm>
            <a:off x="8180832" y="459746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</a:t>
            </a:r>
            <a:r>
              <a:rPr lang="it-IT" dirty="0" err="1"/>
              <a:t>materialize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value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7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Operational</a:t>
            </a:r>
            <a:r>
              <a:rPr lang="it-IT" dirty="0"/>
              <a:t> vs </a:t>
            </a:r>
            <a:r>
              <a:rPr lang="it-IT" dirty="0" err="1"/>
              <a:t>Analytical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44B889-7BF0-6DFB-5F60-6254BB05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7" y="3032823"/>
            <a:ext cx="4266705" cy="19297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6E6555F-6A90-2ACC-278D-C623559E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07" y="3032824"/>
            <a:ext cx="3361874" cy="22293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579C30-73E3-DFF2-5BC6-060A76479BE9}"/>
              </a:ext>
            </a:extLst>
          </p:cNvPr>
          <p:cNvSpPr txBox="1"/>
          <p:nvPr/>
        </p:nvSpPr>
        <p:spPr>
          <a:xfrm>
            <a:off x="469887" y="2267712"/>
            <a:ext cx="495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Operational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827BA7-1EB5-D484-3108-110C32F32461}"/>
              </a:ext>
            </a:extLst>
          </p:cNvPr>
          <p:cNvSpPr txBox="1"/>
          <p:nvPr/>
        </p:nvSpPr>
        <p:spPr>
          <a:xfrm>
            <a:off x="7565206" y="2267712"/>
            <a:ext cx="38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Analytical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F449C368-0689-7FA5-1943-9DCB302E8474}"/>
              </a:ext>
            </a:extLst>
          </p:cNvPr>
          <p:cNvSpPr/>
          <p:nvPr/>
        </p:nvSpPr>
        <p:spPr>
          <a:xfrm>
            <a:off x="5397574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2AAB1466-0444-A668-3DC7-0568C2575913}"/>
              </a:ext>
            </a:extLst>
          </p:cNvPr>
          <p:cNvSpPr/>
          <p:nvPr/>
        </p:nvSpPr>
        <p:spPr>
          <a:xfrm>
            <a:off x="5949731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</a:t>
            </a:r>
          </a:p>
        </p:txBody>
      </p:sp>
      <p:sp>
        <p:nvSpPr>
          <p:cNvPr id="10" name="Elaborazione alternativa 9">
            <a:extLst>
              <a:ext uri="{FF2B5EF4-FFF2-40B4-BE49-F238E27FC236}">
                <a16:creationId xmlns:a16="http://schemas.microsoft.com/office/drawing/2014/main" id="{73BD0730-196B-F80F-7AAE-19713044A099}"/>
              </a:ext>
            </a:extLst>
          </p:cNvPr>
          <p:cNvSpPr/>
          <p:nvPr/>
        </p:nvSpPr>
        <p:spPr>
          <a:xfrm>
            <a:off x="6534879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66B3964-40E2-D0DA-4977-C22C9D3034AA}"/>
              </a:ext>
            </a:extLst>
          </p:cNvPr>
          <p:cNvCxnSpPr>
            <a:cxnSpLocks/>
          </p:cNvCxnSpPr>
          <p:nvPr/>
        </p:nvCxnSpPr>
        <p:spPr>
          <a:xfrm flipV="1">
            <a:off x="5056632" y="3997722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BB5B74D-1209-11C1-69BC-1BC5F2C18975}"/>
              </a:ext>
            </a:extLst>
          </p:cNvPr>
          <p:cNvCxnSpPr/>
          <p:nvPr/>
        </p:nvCxnSpPr>
        <p:spPr>
          <a:xfrm flipV="1">
            <a:off x="7019579" y="3997721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2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Misintegration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84E939-D56D-E195-AE24-906E0524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77" y="1827890"/>
            <a:ext cx="5896756" cy="37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Monolithic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517715-9DB3-B7D3-5E5C-C19045BB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33" y="2485518"/>
            <a:ext cx="6302286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Decomposition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0C7843-DC45-D566-C8C1-634826BEF4C7}"/>
              </a:ext>
            </a:extLst>
          </p:cNvPr>
          <p:cNvSpPr txBox="1"/>
          <p:nvPr/>
        </p:nvSpPr>
        <p:spPr>
          <a:xfrm>
            <a:off x="8651323" y="5154657"/>
            <a:ext cx="258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Architecture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to </a:t>
            </a:r>
            <a:r>
              <a:rPr lang="it-IT" dirty="0" err="1"/>
              <a:t>change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0B8690-0D80-DFC2-4DDF-1370172B4CE4}"/>
              </a:ext>
            </a:extLst>
          </p:cNvPr>
          <p:cNvSpPr txBox="1"/>
          <p:nvPr/>
        </p:nvSpPr>
        <p:spPr>
          <a:xfrm>
            <a:off x="4745736" y="5154657"/>
            <a:ext cx="221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Scale Architecture with top-</a:t>
            </a:r>
            <a:r>
              <a:rPr lang="it-IT" dirty="0" err="1"/>
              <a:t>level</a:t>
            </a:r>
            <a:r>
              <a:rPr lang="it-IT" dirty="0"/>
              <a:t> technical </a:t>
            </a:r>
            <a:r>
              <a:rPr lang="it-IT" dirty="0" err="1"/>
              <a:t>partitioning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B75EF08-F3F4-209A-7956-1D30B20409E5}"/>
              </a:ext>
            </a:extLst>
          </p:cNvPr>
          <p:cNvSpPr/>
          <p:nvPr/>
        </p:nvSpPr>
        <p:spPr>
          <a:xfrm>
            <a:off x="4745736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INGEST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AA13A08-4476-9374-0779-AFE86DD4DCDB}"/>
              </a:ext>
            </a:extLst>
          </p:cNvPr>
          <p:cNvSpPr/>
          <p:nvPr/>
        </p:nvSpPr>
        <p:spPr>
          <a:xfrm>
            <a:off x="4745736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PROCESS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A8B9824-8C83-46A1-8FF2-CAEF4B99260E}"/>
              </a:ext>
            </a:extLst>
          </p:cNvPr>
          <p:cNvSpPr/>
          <p:nvPr/>
        </p:nvSpPr>
        <p:spPr>
          <a:xfrm>
            <a:off x="4745736" y="387096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E5C4D7E-E454-5A5C-CEDE-4FC2D0EAD9D1}"/>
              </a:ext>
            </a:extLst>
          </p:cNvPr>
          <p:cNvSpPr/>
          <p:nvPr/>
        </p:nvSpPr>
        <p:spPr>
          <a:xfrm>
            <a:off x="8583168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9397792-11F2-A0E2-47AA-9CA170083FB8}"/>
              </a:ext>
            </a:extLst>
          </p:cNvPr>
          <p:cNvSpPr/>
          <p:nvPr/>
        </p:nvSpPr>
        <p:spPr>
          <a:xfrm>
            <a:off x="8583168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25052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495</Words>
  <Application>Microsoft Office PowerPoint</Application>
  <PresentationFormat>Widescreen</PresentationFormat>
  <Paragraphs>144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Open Sans</vt:lpstr>
      <vt:lpstr>Open Sans Light</vt:lpstr>
      <vt:lpstr>Event Theme 2</vt:lpstr>
      <vt:lpstr>1_Event Theme 2</vt:lpstr>
      <vt:lpstr>Event Theme 4</vt:lpstr>
      <vt:lpstr>DDD anche nei Dati?</vt:lpstr>
      <vt:lpstr>Presentazione standard di PowerPoint</vt:lpstr>
      <vt:lpstr>All we need is Data!</vt:lpstr>
      <vt:lpstr>NewVantage Report</vt:lpstr>
      <vt:lpstr>Failure Symptoms</vt:lpstr>
      <vt:lpstr>Operational vs Analytical </vt:lpstr>
      <vt:lpstr>Misintegration</vt:lpstr>
      <vt:lpstr>Centralized Monolithic</vt:lpstr>
      <vt:lpstr>Decomposition</vt:lpstr>
      <vt:lpstr>Hyper-specialized silos</vt:lpstr>
      <vt:lpstr>Disconnected</vt:lpstr>
      <vt:lpstr>Domain-Driven Design</vt:lpstr>
      <vt:lpstr>Presentazione standard di PowerPoint</vt:lpstr>
      <vt:lpstr>CQRS + ES</vt:lpstr>
      <vt:lpstr>Data Mesh (Zhamak Dehaghani)</vt:lpstr>
      <vt:lpstr>Data Mesh dimensions of change</vt:lpstr>
      <vt:lpstr>The Principles</vt:lpstr>
      <vt:lpstr>Domain-Oriented Ownership</vt:lpstr>
      <vt:lpstr>Decompose Data Around Domains</vt:lpstr>
      <vt:lpstr>Transformation to Domain-Oriented Data</vt:lpstr>
      <vt:lpstr>Data as a Product</vt:lpstr>
      <vt:lpstr>A Succesful Product</vt:lpstr>
      <vt:lpstr>Data as a Product</vt:lpstr>
      <vt:lpstr>Data Product Owner</vt:lpstr>
      <vt:lpstr>Transformation to Data as a Product</vt:lpstr>
      <vt:lpstr>Self-serve Data Platform</vt:lpstr>
      <vt:lpstr>Self-Serve Data Platform</vt:lpstr>
      <vt:lpstr>Logical Architecture</vt:lpstr>
      <vt:lpstr>Data Mesh vs Others</vt:lpstr>
      <vt:lpstr>Transformation to Self-Serve Data Platform</vt:lpstr>
      <vt:lpstr>Federated Computational Governances</vt:lpstr>
      <vt:lpstr>Federated Computational Governance</vt:lpstr>
      <vt:lpstr>Equilibrium</vt:lpstr>
      <vt:lpstr>Transformation to Federated Computational Governance</vt:lpstr>
      <vt:lpstr>Why Data Mesh?</vt:lpstr>
      <vt:lpstr>You hear that Mr. Anderson? That is the sound of inevitability …</vt:lpstr>
      <vt:lpstr>Data Mesh inflection point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95</cp:revision>
  <dcterms:created xsi:type="dcterms:W3CDTF">2022-10-11T15:09:05Z</dcterms:created>
  <dcterms:modified xsi:type="dcterms:W3CDTF">2023-02-22T13:52:31Z</dcterms:modified>
</cp:coreProperties>
</file>